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6" r:id="rId1"/>
    <p:sldMasterId id="2147483792" r:id="rId2"/>
  </p:sldMasterIdLst>
  <p:notesMasterIdLst>
    <p:notesMasterId r:id="rId23"/>
  </p:notesMasterIdLst>
  <p:sldIdLst>
    <p:sldId id="273" r:id="rId3"/>
    <p:sldId id="274" r:id="rId4"/>
    <p:sldId id="275" r:id="rId5"/>
    <p:sldId id="256" r:id="rId6"/>
    <p:sldId id="257" r:id="rId7"/>
    <p:sldId id="281" r:id="rId8"/>
    <p:sldId id="258" r:id="rId9"/>
    <p:sldId id="259" r:id="rId10"/>
    <p:sldId id="260" r:id="rId11"/>
    <p:sldId id="261" r:id="rId12"/>
    <p:sldId id="276" r:id="rId13"/>
    <p:sldId id="277" r:id="rId14"/>
    <p:sldId id="278" r:id="rId15"/>
    <p:sldId id="279" r:id="rId16"/>
    <p:sldId id="280" r:id="rId17"/>
    <p:sldId id="262" r:id="rId18"/>
    <p:sldId id="263" r:id="rId19"/>
    <p:sldId id="264" r:id="rId20"/>
    <p:sldId id="265" r:id="rId21"/>
    <p:sldId id="266" r:id="rId22"/>
  </p:sldIdLst>
  <p:sldSz cx="14630400" cy="8229600"/>
  <p:notesSz cx="8229600" cy="14630400"/>
  <p:embeddedFontLst>
    <p:embeddedFont>
      <p:font typeface="Barlow" panose="00000500000000000000" pitchFamily="2" charset="0"/>
      <p:regular r:id="rId24"/>
      <p:bold r:id="rId25"/>
      <p:italic r:id="rId26"/>
      <p:boldItalic r:id="rId27"/>
    </p:embeddedFont>
    <p:embeddedFont>
      <p:font typeface="Barlow Medium" panose="00000600000000000000" pitchFamily="2" charset="0"/>
      <p:regular r:id="rId28"/>
      <p: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Poppins Bold" panose="020B0604020202020204" charset="0"/>
      <p:regular r:id="rId34"/>
      <p:bold r:id="rId35"/>
    </p:embeddedFont>
    <p:embeddedFont>
      <p:font typeface="Prata" panose="020B0604020202020204" charset="0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67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338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30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662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170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538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863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640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859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922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308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21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7198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929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739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2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0815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6578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9334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5289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07377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8900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037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8160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06130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9035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26826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68225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77736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15362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48828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58641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26682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880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24221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2265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25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501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4271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771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802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718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65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812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8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71463" y="2471590"/>
            <a:ext cx="14284742" cy="684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182"/>
            <a:r>
              <a:rPr lang="es-MX" sz="4450" dirty="0" err="1">
                <a:solidFill>
                  <a:srgbClr val="F2E782"/>
                </a:solidFill>
                <a:latin typeface="Prata" pitchFamily="34" charset="0"/>
                <a:sym typeface="Poppins Bold"/>
              </a:rPr>
              <a:t>Condominium</a:t>
            </a:r>
            <a:r>
              <a:rPr lang="es-MX" sz="4450" dirty="0">
                <a:solidFill>
                  <a:srgbClr val="F2E782"/>
                </a:solidFill>
                <a:latin typeface="Prata" pitchFamily="34" charset="0"/>
                <a:sym typeface="Poppins Bold"/>
              </a:rPr>
              <a:t> Management </a:t>
            </a:r>
            <a:r>
              <a:rPr lang="es-MX" sz="4450" dirty="0" err="1">
                <a:solidFill>
                  <a:srgbClr val="F2E782"/>
                </a:solidFill>
                <a:latin typeface="Prata" pitchFamily="34" charset="0"/>
                <a:sym typeface="Poppins Bold"/>
              </a:rPr>
              <a:t>System</a:t>
            </a:r>
            <a:endParaRPr lang="es-MX" sz="9160" b="1" dirty="0">
              <a:solidFill>
                <a:srgbClr val="013362"/>
              </a:solidFill>
              <a:latin typeface="Poppins Bold"/>
              <a:ea typeface="Poppins Bold"/>
              <a:cs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14572" y="914706"/>
            <a:ext cx="4047893" cy="1398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182">
              <a:lnSpc>
                <a:spcPts val="12850"/>
              </a:lnSpc>
            </a:pPr>
            <a:r>
              <a:rPr lang="es-MX" sz="54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</a:t>
            </a:r>
            <a:r>
              <a:rPr lang="es-MX" sz="5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7109" y="452663"/>
            <a:ext cx="10070092" cy="982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182">
              <a:lnSpc>
                <a:spcPts val="3835"/>
              </a:lnSpc>
            </a:pPr>
            <a:r>
              <a:rPr lang="es-MX" sz="4320" b="1" i="1" dirty="0">
                <a:solidFill>
                  <a:srgbClr val="FFFFFF"/>
                </a:solidFill>
                <a:latin typeface="Times New Roman"/>
                <a:ea typeface="Poppins Bold"/>
                <a:cs typeface="Poppins Bold"/>
                <a:sym typeface="Poppins Bold"/>
              </a:rPr>
              <a:t>Universidad de las Fuerzas Armadas "ESPE"</a:t>
            </a:r>
            <a:endParaRPr lang="es-MX" sz="4320" b="1" i="1" dirty="0">
              <a:solidFill>
                <a:srgbClr val="FFFFFF"/>
              </a:solidFill>
              <a:latin typeface="Times New Roman"/>
              <a:ea typeface="Poppins Bold"/>
              <a:cs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1394" y="4573736"/>
            <a:ext cx="11554248" cy="236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182"/>
            <a:r>
              <a:rPr lang="es-MX" sz="2560" b="1" dirty="0" err="1">
                <a:solidFill>
                  <a:srgbClr val="FFFFFF"/>
                </a:solidFill>
                <a:latin typeface="Century Gothic" panose="020B0502020202020204"/>
                <a:ea typeface="+mn-lt"/>
                <a:cs typeface="+mn-lt"/>
                <a:sym typeface="Poppins Bold"/>
              </a:rPr>
              <a:t>Team</a:t>
            </a:r>
            <a:r>
              <a:rPr lang="es-MX" sz="2560" b="1" dirty="0">
                <a:solidFill>
                  <a:srgbClr val="FFFFFF"/>
                </a:solidFill>
                <a:latin typeface="Century Gothic" panose="020B0502020202020204"/>
                <a:ea typeface="+mn-lt"/>
                <a:cs typeface="+mn-lt"/>
                <a:sym typeface="Poppins Bold"/>
              </a:rPr>
              <a:t> </a:t>
            </a:r>
            <a:r>
              <a:rPr lang="es-MX" sz="2560" b="1" dirty="0" err="1">
                <a:solidFill>
                  <a:srgbClr val="FFFFFF"/>
                </a:solidFill>
                <a:latin typeface="Century Gothic" panose="020B0502020202020204"/>
                <a:ea typeface="+mn-lt"/>
                <a:cs typeface="+mn-lt"/>
                <a:sym typeface="Poppins Bold"/>
              </a:rPr>
              <a:t>members</a:t>
            </a:r>
            <a:r>
              <a:rPr lang="es-MX" sz="2560" b="1" dirty="0">
                <a:solidFill>
                  <a:srgbClr val="FFFFFF"/>
                </a:solidFill>
                <a:latin typeface="Century Gothic" panose="020B0502020202020204"/>
                <a:ea typeface="+mn-lt"/>
                <a:cs typeface="+mn-lt"/>
                <a:sym typeface="Poppins Bold"/>
              </a:rPr>
              <a:t>: </a:t>
            </a:r>
            <a:r>
              <a:rPr lang="es-MX" sz="2560" dirty="0">
                <a:solidFill>
                  <a:srgbClr val="FFFFFF"/>
                </a:solidFill>
                <a:latin typeface="Century Gothic" panose="020B0502020202020204"/>
                <a:ea typeface="+mn-lt"/>
                <a:cs typeface="+mn-lt"/>
                <a:sym typeface="Poppins Bold"/>
              </a:rPr>
              <a:t>Klever Jami, </a:t>
            </a:r>
          </a:p>
          <a:p>
            <a:pPr algn="ctr" defTabSz="457182"/>
            <a:r>
              <a:rPr lang="es-MX" sz="2560" dirty="0">
                <a:solidFill>
                  <a:srgbClr val="FFFFFF"/>
                </a:solidFill>
                <a:latin typeface="Century Gothic" panose="020B0502020202020204"/>
                <a:ea typeface="+mn-lt"/>
                <a:cs typeface="+mn-lt"/>
                <a:sym typeface="Poppins Bold"/>
              </a:rPr>
              <a:t>Gabriel Manosalvas,</a:t>
            </a:r>
          </a:p>
          <a:p>
            <a:pPr algn="ctr" defTabSz="457182"/>
            <a:r>
              <a:rPr lang="es-MX" sz="2560" dirty="0">
                <a:solidFill>
                  <a:srgbClr val="FFFFFF"/>
                </a:solidFill>
                <a:latin typeface="Century Gothic" panose="020B0502020202020204"/>
                <a:ea typeface="+mn-lt"/>
                <a:cs typeface="+mn-lt"/>
                <a:sym typeface="Poppins Bold"/>
              </a:rPr>
              <a:t>José </a:t>
            </a:r>
            <a:r>
              <a:rPr lang="es-MX" sz="2560" dirty="0" err="1">
                <a:solidFill>
                  <a:srgbClr val="FFFFFF"/>
                </a:solidFill>
                <a:latin typeface="Century Gothic" panose="020B0502020202020204"/>
                <a:ea typeface="+mn-lt"/>
                <a:cs typeface="+mn-lt"/>
                <a:sym typeface="Poppins Bold"/>
              </a:rPr>
              <a:t>Leiton</a:t>
            </a:r>
            <a:endParaRPr lang="es-MX" sz="2560" dirty="0">
              <a:solidFill>
                <a:srgbClr val="FFFFFF"/>
              </a:solidFill>
              <a:latin typeface="Century Gothic" panose="020B0502020202020204"/>
              <a:ea typeface="+mn-lt"/>
              <a:cs typeface="+mn-lt"/>
              <a:sym typeface="Poppins Bold"/>
            </a:endParaRPr>
          </a:p>
          <a:p>
            <a:pPr algn="ctr" defTabSz="457182"/>
            <a:r>
              <a:rPr lang="es-MX" sz="2560" dirty="0">
                <a:solidFill>
                  <a:srgbClr val="FFFFFF"/>
                </a:solidFill>
                <a:latin typeface="Century Gothic" panose="020B0502020202020204"/>
                <a:ea typeface="+mn-lt"/>
                <a:cs typeface="+mn-lt"/>
                <a:sym typeface="Poppins Bold"/>
              </a:rPr>
              <a:t> Alexander Maza, </a:t>
            </a:r>
          </a:p>
          <a:p>
            <a:pPr algn="ctr" defTabSz="457182"/>
            <a:endParaRPr lang="es-MX" sz="2560" dirty="0">
              <a:solidFill>
                <a:srgbClr val="FFFFFF"/>
              </a:solidFill>
              <a:latin typeface="Century Gothic" panose="020B0502020202020204"/>
              <a:ea typeface="+mn-lt"/>
              <a:cs typeface="+mn-lt"/>
            </a:endParaRPr>
          </a:p>
          <a:p>
            <a:pPr algn="ctr" defTabSz="457182"/>
            <a:r>
              <a:rPr lang="es-MX" sz="2560" b="1" dirty="0">
                <a:solidFill>
                  <a:srgbClr val="FFFFFF"/>
                </a:solidFill>
                <a:latin typeface="Century Gothic" panose="020B0502020202020204"/>
                <a:ea typeface="+mn-lt"/>
                <a:cs typeface="+mn-lt"/>
                <a:sym typeface="Poppins Bold"/>
              </a:rPr>
              <a:t>Fecha: </a:t>
            </a:r>
            <a:r>
              <a:rPr lang="es-MX" sz="2560" dirty="0">
                <a:solidFill>
                  <a:srgbClr val="FFFFFF"/>
                </a:solidFill>
                <a:latin typeface="Century Gothic" panose="020B0502020202020204"/>
                <a:ea typeface="+mn-lt"/>
                <a:cs typeface="+mn-lt"/>
                <a:sym typeface="Poppins Bold"/>
              </a:rPr>
              <a:t>09/12/2024</a:t>
            </a:r>
            <a:endParaRPr lang="es-MX" sz="2560" dirty="0">
              <a:solidFill>
                <a:srgbClr val="FFFFFF"/>
              </a:solidFill>
              <a:latin typeface="Century Gothic" panose="020B0502020202020204"/>
              <a:ea typeface="Calibri"/>
              <a:cs typeface="Calibri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E2F8BE3-EEE0-C3F1-141E-3DAD43D9D4E1}"/>
              </a:ext>
            </a:extLst>
          </p:cNvPr>
          <p:cNvSpPr/>
          <p:nvPr/>
        </p:nvSpPr>
        <p:spPr>
          <a:xfrm>
            <a:off x="4149493" y="3314881"/>
            <a:ext cx="6331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Software </a:t>
            </a:r>
            <a:r>
              <a:rPr lang="es-MX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Engineering</a:t>
            </a:r>
            <a:endParaRPr lang="es-MX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29" name="Picture 5" descr="Universidad de las Fuerzas Armadas de Ecuador - Wikipedia, la enciclopedia  libre">
            <a:extLst>
              <a:ext uri="{FF2B5EF4-FFF2-40B4-BE49-F238E27FC236}">
                <a16:creationId xmlns:a16="http://schemas.microsoft.com/office/drawing/2014/main" id="{5C46471B-2FE5-DB12-3383-1A77F203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47" y="384231"/>
            <a:ext cx="2324726" cy="210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E1BF093B-0CDE-8670-52E9-1C769D878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1084" l="9927" r="89831">
                        <a14:foregroundMark x1="86683" y1="51566" x2="86683" y2="51566"/>
                        <a14:foregroundMark x1="70702" y1="72530" x2="70702" y2="72530"/>
                        <a14:foregroundMark x1="57627" y1="46506" x2="57627" y2="46506"/>
                        <a14:foregroundMark x1="81840" y1="39036" x2="81840" y2="39036"/>
                        <a14:foregroundMark x1="57385" y1="12771" x2="57385" y2="12771"/>
                        <a14:foregroundMark x1="10169" y1="54940" x2="10169" y2="54940"/>
                        <a14:foregroundMark x1="14528" y1="68193" x2="14528" y2="68193"/>
                        <a14:foregroundMark x1="14528" y1="68434" x2="14528" y2="68434"/>
                        <a14:foregroundMark x1="15496" y1="69157" x2="15496" y2="69157"/>
                        <a14:foregroundMark x1="52542" y1="57831" x2="52542" y2="57831"/>
                        <a14:foregroundMark x1="53511" y1="58795" x2="57143" y2="61205"/>
                        <a14:foregroundMark x1="51060" y1="52048" x2="51332" y2="51807"/>
                        <a14:foregroundMark x1="50515" y1="52530" x2="51060" y2="52048"/>
                        <a14:foregroundMark x1="49970" y1="53012" x2="50515" y2="52530"/>
                        <a14:foregroundMark x1="49153" y1="53735" x2="49970" y2="53012"/>
                        <a14:foregroundMark x1="54964" y1="40723" x2="56416" y2="43373"/>
                        <a14:foregroundMark x1="65617" y1="40482" x2="67070" y2="43614"/>
                        <a14:foregroundMark x1="57143" y1="51807" x2="58354" y2="53012"/>
                        <a14:foregroundMark x1="56416" y1="51084" x2="57143" y2="51807"/>
                        <a14:foregroundMark x1="54479" y1="39277" x2="56174" y2="42169"/>
                        <a14:foregroundMark x1="76029" y1="33735" x2="88620" y2="48434"/>
                        <a14:foregroundMark x1="88620" y1="48434" x2="89104" y2="50843"/>
                        <a14:foregroundMark x1="65375" y1="39277" x2="65375" y2="39277"/>
                        <a14:foregroundMark x1="62712" y1="39277" x2="62712" y2="39277"/>
                        <a14:foregroundMark x1="62228" y1="39036" x2="62228" y2="39036"/>
                        <a14:foregroundMark x1="61985" y1="38795" x2="61985" y2="38795"/>
                        <a14:foregroundMark x1="68039" y1="39277" x2="68039" y2="39277"/>
                        <a14:foregroundMark x1="53027" y1="39036" x2="53027" y2="39036"/>
                        <a14:foregroundMark x1="52300" y1="38795" x2="52300" y2="38795"/>
                        <a14:foregroundMark x1="56901" y1="38554" x2="56901" y2="38554"/>
                        <a14:foregroundMark x1="57869" y1="38795" x2="57869" y2="38795"/>
                        <a14:foregroundMark x1="58354" y1="38795" x2="58354" y2="38795"/>
                        <a14:foregroundMark x1="79661" y1="51807" x2="79661" y2="51807"/>
                        <a14:foregroundMark x1="79903" y1="46988" x2="79903" y2="46988"/>
                        <a14:foregroundMark x1="79661" y1="46265" x2="79661" y2="46265"/>
                        <a14:foregroundMark x1="78692" y1="56145" x2="78692" y2="56145"/>
                        <a14:foregroundMark x1="88620" y1="66024" x2="88620" y2="66024"/>
                        <a14:foregroundMark x1="61259" y1="91084" x2="61259" y2="91084"/>
                        <a14:foregroundMark x1="12107" y1="36145" x2="12107" y2="36145"/>
                        <a14:foregroundMark x1="13317" y1="33735" x2="13317" y2="33735"/>
                        <a14:foregroundMark x1="14044" y1="32289" x2="14044" y2="32289"/>
                        <a14:foregroundMark x1="14770" y1="31325" x2="14770" y2="31325"/>
                        <a14:foregroundMark x1="16223" y1="29398" x2="16223" y2="29398"/>
                        <a14:foregroundMark x1="45763" y1="25060" x2="45763" y2="25060"/>
                        <a14:foregroundMark x1="44310" y1="24578" x2="44310" y2="24578"/>
                        <a14:foregroundMark x1="42373" y1="25060" x2="46731" y2="24096"/>
                        <a14:foregroundMark x1="14770" y1="31566" x2="17918" y2="26747"/>
                        <a14:backgroundMark x1="46005" y1="46506" x2="45278" y2="47952"/>
                        <a14:backgroundMark x1="47942" y1="47229" x2="47700" y2="47952"/>
                        <a14:backgroundMark x1="47700" y1="46988" x2="47458" y2="46024"/>
                        <a14:backgroundMark x1="47458" y1="46265" x2="47942" y2="47470"/>
                        <a14:backgroundMark x1="12591" y1="54940" x2="15738" y2="60241"/>
                        <a14:backgroundMark x1="50847" y1="54217" x2="54237" y2="53012"/>
                        <a14:backgroundMark x1="51816" y1="51807" x2="51816" y2="51807"/>
                        <a14:backgroundMark x1="51090" y1="52048" x2="51090" y2="52048"/>
                        <a14:backgroundMark x1="50847" y1="52530" x2="50847" y2="52530"/>
                        <a14:backgroundMark x1="50363" y1="53735" x2="54237" y2="52289"/>
                        <a14:backgroundMark x1="51332" y1="51807" x2="51332" y2="51807"/>
                        <a14:backgroundMark x1="50847" y1="52530" x2="50847" y2="52530"/>
                        <a14:backgroundMark x1="50605" y1="53012" x2="50605" y2="530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96649" y="384231"/>
            <a:ext cx="1837986" cy="18468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37648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Classes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3579257"/>
            <a:ext cx="6308288" cy="2273737"/>
          </a:xfrm>
          <a:prstGeom prst="roundRect">
            <a:avLst>
              <a:gd name="adj" fmla="val 1660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1163241" y="386143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Administrator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63241" y="4362093"/>
            <a:ext cx="57439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Represents the condominium administrator. Attributes: adminId, name. Methods: Manage residents, vehicles, payments, etc.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441049" y="3579257"/>
            <a:ext cx="6308288" cy="2273737"/>
          </a:xfrm>
          <a:prstGeom prst="roundRect">
            <a:avLst>
              <a:gd name="adj" fmla="val 1660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Text 5"/>
          <p:cNvSpPr/>
          <p:nvPr/>
        </p:nvSpPr>
        <p:spPr>
          <a:xfrm>
            <a:off x="7723227" y="386143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723227" y="4362093"/>
            <a:ext cx="57439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the personal data of the resident. Attributes: address, phone, email. Methods: Update and manage personal information.</a:t>
            </a:r>
            <a:endParaRPr lang="en-US" sz="19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8569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Main System Flow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0885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Interaction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67831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presents a main menu with options: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15968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Login as administrator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64105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Login as resident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12242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Load/save data from/to JSON files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60379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Exit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08515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Login: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56652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Administrator: Accesses options for managing the system (residents, vehicles, invoices, payments)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44294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Resident: Accesses their personal data and can generate invoices.</a:t>
            </a:r>
            <a:endParaRPr lang="en-US" sz="19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119432"/>
            <a:ext cx="6150054" cy="50468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3368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Methods in PrjCondoManagement Class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9532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6556891" y="3066336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95322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Attributes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44424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scanner: Used to read user input.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152680" y="4382453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admin: Instance of Administrator object, representing the administrator.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152680" y="6110764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currentResident: Maintains the current resident's session.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0181868" y="295322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10368082" y="3066336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0984111" y="295322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Methods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0984111" y="3444240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getIntInput(): Reads and validates user input, ensuring it is an integer.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984111" y="4777502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main(): Displays the main menu with options like login, save data, load data, or exit.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558" y="515064"/>
            <a:ext cx="4162663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Administrator Menu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8" y="1409938"/>
            <a:ext cx="3119080" cy="19276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5558" y="3571637"/>
            <a:ext cx="208133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Manage Residents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5558" y="3944064"/>
            <a:ext cx="3119080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Add, remove, and view resident details.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07" y="1409938"/>
            <a:ext cx="3119199" cy="19277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55507" y="3571756"/>
            <a:ext cx="208133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Manage Vehicles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055507" y="3944183"/>
            <a:ext cx="311919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and manage vehicle registrations.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575" y="1409938"/>
            <a:ext cx="3119199" cy="19277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5575" y="3571756"/>
            <a:ext cx="208133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Generate Utility Bills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455575" y="3944183"/>
            <a:ext cx="311919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and manage invoices.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643" y="1409938"/>
            <a:ext cx="3119199" cy="192774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55643" y="3571756"/>
            <a:ext cx="208133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Process Payments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0855643" y="3944183"/>
            <a:ext cx="311919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Record and track resident payments.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58" y="5105043"/>
            <a:ext cx="3119080" cy="19276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55558" y="7266742"/>
            <a:ext cx="262878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Manage Area Reservations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655558" y="7639169"/>
            <a:ext cx="3119080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Control reservations of common areas.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744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Resident Menu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56999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71041"/>
            <a:ext cx="34185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View Personal Information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96205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Check personal details like name, phone, etc.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656999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71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Generate Utility Bills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962055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Residents can generate bills for services used.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656999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71041"/>
            <a:ext cx="31184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View Bills and Payments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96205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See generated bills and payment history.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54329"/>
            <a:ext cx="92775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File Management (Data Persistence)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433882"/>
            <a:ext cx="1013460" cy="10134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6941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Saving Data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18517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Securely store project information in a persistent format.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3433882"/>
            <a:ext cx="1013460" cy="10134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46941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Loading Data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185172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Retrieve data quickly and efficiently.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433882"/>
            <a:ext cx="1013460" cy="10134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6941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Security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185172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Protect sensitive information with robust security measures.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1"/>
          <p:cNvSpPr/>
          <p:nvPr/>
        </p:nvSpPr>
        <p:spPr>
          <a:xfrm>
            <a:off x="578644" y="454581"/>
            <a:ext cx="7053977" cy="459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Class Relationships: Connecting the Dots</a:t>
            </a:r>
            <a:endParaRPr lang="en-US" sz="2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4" y="1161693"/>
            <a:ext cx="826651" cy="13226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53183" y="1326952"/>
            <a:ext cx="1837015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Resident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1653183" y="1655683"/>
            <a:ext cx="1239857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Resident can have multiple associated Vehicles and UtilityBills.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2484358"/>
            <a:ext cx="826651" cy="13226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53183" y="2649617"/>
            <a:ext cx="1837015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Vehicle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1653183" y="2978348"/>
            <a:ext cx="1239857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Vehicle is associated with a specific Resident and can be assigned to a ParkingLot space.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44" y="3807023"/>
            <a:ext cx="826651" cy="132266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53183" y="3972282"/>
            <a:ext cx="1837015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ParkingLot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1653183" y="4301014"/>
            <a:ext cx="1239857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ParkingLot space can be occupied by a Vehicle associated with a specific Resident.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644" y="5129689"/>
            <a:ext cx="826651" cy="132266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53183" y="5294948"/>
            <a:ext cx="1837015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UtilityBill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1653183" y="5623679"/>
            <a:ext cx="1239857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UtilityBill is associated with a Resident and tracks payments made.</a:t>
            </a:r>
            <a:endParaRPr lang="en-US" sz="13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644" y="6452354"/>
            <a:ext cx="826651" cy="132266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653183" y="6617613"/>
            <a:ext cx="1837015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Payment</a:t>
            </a:r>
            <a:endParaRPr lang="en-US" sz="1400" dirty="0"/>
          </a:p>
        </p:txBody>
      </p:sp>
      <p:sp>
        <p:nvSpPr>
          <p:cNvPr id="19" name="Text 11"/>
          <p:cNvSpPr/>
          <p:nvPr/>
        </p:nvSpPr>
        <p:spPr>
          <a:xfrm>
            <a:off x="1653183" y="6946344"/>
            <a:ext cx="12398573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Payment is linked to a specific UtilityBill, allowing tracking of bill payments and reconciliation.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566" y="997863"/>
            <a:ext cx="7702868" cy="1143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Functionalities: Empowering Management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20566" y="2682002"/>
            <a:ext cx="463272" cy="463272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892850" y="2776299"/>
            <a:ext cx="118705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389698" y="2682002"/>
            <a:ext cx="228778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Authentication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389698" y="3091458"/>
            <a:ext cx="3079433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provides secure login for both residents and administrators, ensuring access control and data security.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989" y="2682002"/>
            <a:ext cx="463272" cy="463272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9" name="Text 6"/>
          <p:cNvSpPr/>
          <p:nvPr/>
        </p:nvSpPr>
        <p:spPr>
          <a:xfrm>
            <a:off x="4830247" y="2776299"/>
            <a:ext cx="15263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344120" y="2682002"/>
            <a:ext cx="2425422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Resident Management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5344120" y="3091458"/>
            <a:ext cx="3079433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Administrators can easily add, remove, or modify resident details, including personal information, vehicle registrations, and billing data.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0566" y="5175528"/>
            <a:ext cx="463272" cy="463272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3" name="Text 10"/>
          <p:cNvSpPr/>
          <p:nvPr/>
        </p:nvSpPr>
        <p:spPr>
          <a:xfrm>
            <a:off x="871776" y="5269825"/>
            <a:ext cx="16073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389698" y="5175528"/>
            <a:ext cx="228778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Vehicle Management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389698" y="5584984"/>
            <a:ext cx="3079433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Administrators can assign and remove vehicles from resident accounts, manage parking lot assignments, and track vehicle access records.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4989" y="5175528"/>
            <a:ext cx="463272" cy="463272"/>
          </a:xfrm>
          <a:prstGeom prst="roundRect">
            <a:avLst>
              <a:gd name="adj" fmla="val 6667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7" name="Text 14"/>
          <p:cNvSpPr/>
          <p:nvPr/>
        </p:nvSpPr>
        <p:spPr>
          <a:xfrm>
            <a:off x="4829056" y="5269825"/>
            <a:ext cx="15513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5344120" y="5175528"/>
            <a:ext cx="228778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Billing and Payments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5344120" y="5584984"/>
            <a:ext cx="3079433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generates utility bills automatically and allows residents to make payments, track payment history, and view invoice details.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173" y="958929"/>
            <a:ext cx="7521654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JSON File Management: Data Persistence and Retrieval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143595" y="2594134"/>
            <a:ext cx="30480" cy="4676418"/>
          </a:xfrm>
          <a:prstGeom prst="roundRect">
            <a:avLst>
              <a:gd name="adj" fmla="val 1140639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2"/>
          <p:cNvSpPr/>
          <p:nvPr/>
        </p:nvSpPr>
        <p:spPr>
          <a:xfrm>
            <a:off x="1389102" y="3100388"/>
            <a:ext cx="811173" cy="30480"/>
          </a:xfrm>
          <a:prstGeom prst="roundRect">
            <a:avLst>
              <a:gd name="adj" fmla="val 1140639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Shape 3"/>
          <p:cNvSpPr/>
          <p:nvPr/>
        </p:nvSpPr>
        <p:spPr>
          <a:xfrm>
            <a:off x="898088" y="2854881"/>
            <a:ext cx="521494" cy="521494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Text 4"/>
          <p:cNvSpPr/>
          <p:nvPr/>
        </p:nvSpPr>
        <p:spPr>
          <a:xfrm>
            <a:off x="1091922" y="2961084"/>
            <a:ext cx="13370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433518" y="2825829"/>
            <a:ext cx="25752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Serialization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433518" y="3286720"/>
            <a:ext cx="5899309" cy="1112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When data is saved, the system serializes entity data into JSON format, which is then written to individual files. This ensures data consistency and ease of storage.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89102" y="5369004"/>
            <a:ext cx="811173" cy="30480"/>
          </a:xfrm>
          <a:prstGeom prst="roundRect">
            <a:avLst>
              <a:gd name="adj" fmla="val 1140639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Shape 8"/>
          <p:cNvSpPr/>
          <p:nvPr/>
        </p:nvSpPr>
        <p:spPr>
          <a:xfrm>
            <a:off x="898088" y="5123498"/>
            <a:ext cx="521494" cy="521494"/>
          </a:xfrm>
          <a:prstGeom prst="roundRect">
            <a:avLst>
              <a:gd name="adj" fmla="val 666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2" name="Text 9"/>
          <p:cNvSpPr/>
          <p:nvPr/>
        </p:nvSpPr>
        <p:spPr>
          <a:xfrm>
            <a:off x="1072872" y="5229701"/>
            <a:ext cx="17180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433518" y="5094446"/>
            <a:ext cx="25752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Deserialization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433518" y="5555337"/>
            <a:ext cx="5899309" cy="1483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Upon system startup, the FileManager class reads the JSON files for each entity and deserializes the data, reconstructing the objects in memory. This allows for fast data loading.</a:t>
            </a:r>
            <a:endParaRPr lang="en-US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52155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Interaction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254925"/>
            <a:ext cx="4037648" cy="24954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506503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Administrator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81063" y="5565696"/>
            <a:ext cx="4037648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Administrators gain access to a comprehensive menu for managing residents, vehicles, bills, payments, parking, and reservations.</a:t>
            </a:r>
            <a:endParaRPr lang="en-US" sz="1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257" y="2254925"/>
            <a:ext cx="4037767" cy="24954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6257" y="506503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Resident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96257" y="5565696"/>
            <a:ext cx="4037767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Residents can view their personal information, generate utility bills, track payment history, and make payments.</a:t>
            </a:r>
            <a:endParaRPr lang="en-US" sz="19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571" y="2254925"/>
            <a:ext cx="4037648" cy="24954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1571" y="506503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Reservations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1571" y="5565696"/>
            <a:ext cx="403764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Residents can easily reserve common areas for events or meetings.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508046"/>
            <a:ext cx="7381875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0FCFF"/>
                </a:solidFill>
                <a:effectLst/>
                <a:uLnTx/>
                <a:uFillTx/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Condominium Management System: A Comprehensive Solution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1063" y="3983355"/>
            <a:ext cx="7381875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 dirty="0">
                <a:ln>
                  <a:noFill/>
                </a:ln>
                <a:solidFill>
                  <a:srgbClr val="E0E4E6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outlines the design and functionalities of a condominium management system. We will delve into the system's architecture, key classes, functionalities, and future enhancements. Our goal is to provide a user-friendly and efficient solution for managing various aspects of condominium operations.</a:t>
            </a:r>
            <a:endParaRPr kumimoji="0" lang="en-US" sz="1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4771" y="6452473"/>
            <a:ext cx="11525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3C3838"/>
                </a:solidFill>
                <a:effectLst/>
                <a:uLnTx/>
                <a:uFillTx/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KJ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193" y="615315"/>
            <a:ext cx="10712291" cy="621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Enhancements: Expanding Capabilities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299960" y="1684496"/>
            <a:ext cx="30480" cy="5930146"/>
          </a:xfrm>
          <a:prstGeom prst="roundRect">
            <a:avLst>
              <a:gd name="adj" fmla="val 1101339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Shape 2"/>
          <p:cNvSpPr/>
          <p:nvPr/>
        </p:nvSpPr>
        <p:spPr>
          <a:xfrm>
            <a:off x="6310729" y="2172653"/>
            <a:ext cx="783193" cy="30480"/>
          </a:xfrm>
          <a:prstGeom prst="roundRect">
            <a:avLst>
              <a:gd name="adj" fmla="val 1101339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3"/>
          <p:cNvSpPr/>
          <p:nvPr/>
        </p:nvSpPr>
        <p:spPr>
          <a:xfrm>
            <a:off x="7063442" y="1936194"/>
            <a:ext cx="503515" cy="503515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6" name="Text 4"/>
          <p:cNvSpPr/>
          <p:nvPr/>
        </p:nvSpPr>
        <p:spPr>
          <a:xfrm>
            <a:off x="7250609" y="2038707"/>
            <a:ext cx="12906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597950" y="1908215"/>
            <a:ext cx="248650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83193" y="2353151"/>
            <a:ext cx="5301258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with external services (payment gateways, messaging, access control).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6478" y="3291483"/>
            <a:ext cx="783193" cy="30480"/>
          </a:xfrm>
          <a:prstGeom prst="roundRect">
            <a:avLst>
              <a:gd name="adj" fmla="val 1101339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Shape 8"/>
          <p:cNvSpPr/>
          <p:nvPr/>
        </p:nvSpPr>
        <p:spPr>
          <a:xfrm>
            <a:off x="7063442" y="3055025"/>
            <a:ext cx="503515" cy="503515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9"/>
          <p:cNvSpPr/>
          <p:nvPr/>
        </p:nvSpPr>
        <p:spPr>
          <a:xfrm>
            <a:off x="7232273" y="3157538"/>
            <a:ext cx="16585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545949" y="3027045"/>
            <a:ext cx="248650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Advanced Reporting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545949" y="3471982"/>
            <a:ext cx="5301258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 reporting for detailed analytics and insights.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10729" y="4298394"/>
            <a:ext cx="783193" cy="30480"/>
          </a:xfrm>
          <a:prstGeom prst="roundRect">
            <a:avLst>
              <a:gd name="adj" fmla="val 1101339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5" name="Shape 13"/>
          <p:cNvSpPr/>
          <p:nvPr/>
        </p:nvSpPr>
        <p:spPr>
          <a:xfrm>
            <a:off x="7063442" y="4061936"/>
            <a:ext cx="503515" cy="503515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6" name="Text 14"/>
          <p:cNvSpPr/>
          <p:nvPr/>
        </p:nvSpPr>
        <p:spPr>
          <a:xfrm>
            <a:off x="7227868" y="4164449"/>
            <a:ext cx="174665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597950" y="4033957"/>
            <a:ext cx="248650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Interface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83193" y="4478893"/>
            <a:ext cx="5301258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more advanced and intuitive user interface.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6478" y="5305425"/>
            <a:ext cx="783193" cy="30480"/>
          </a:xfrm>
          <a:prstGeom prst="roundRect">
            <a:avLst>
              <a:gd name="adj" fmla="val 1101339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0" name="Shape 18"/>
          <p:cNvSpPr/>
          <p:nvPr/>
        </p:nvSpPr>
        <p:spPr>
          <a:xfrm>
            <a:off x="7063442" y="5068967"/>
            <a:ext cx="503515" cy="503515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21" name="Text 19"/>
          <p:cNvSpPr/>
          <p:nvPr/>
        </p:nvSpPr>
        <p:spPr>
          <a:xfrm>
            <a:off x="7230844" y="5171480"/>
            <a:ext cx="168593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545949" y="5040987"/>
            <a:ext cx="248650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Mobile App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545949" y="5485924"/>
            <a:ext cx="5301258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a mobile app for convenient resident access.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310729" y="6312456"/>
            <a:ext cx="783193" cy="30480"/>
          </a:xfrm>
          <a:prstGeom prst="roundRect">
            <a:avLst>
              <a:gd name="adj" fmla="val 1101339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5" name="Shape 23"/>
          <p:cNvSpPr/>
          <p:nvPr/>
        </p:nvSpPr>
        <p:spPr>
          <a:xfrm>
            <a:off x="7063442" y="6075998"/>
            <a:ext cx="503515" cy="503515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26" name="Text 24"/>
          <p:cNvSpPr/>
          <p:nvPr/>
        </p:nvSpPr>
        <p:spPr>
          <a:xfrm>
            <a:off x="7231082" y="6178510"/>
            <a:ext cx="168116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3597950" y="6048018"/>
            <a:ext cx="248650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Features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783193" y="6492954"/>
            <a:ext cx="5301258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AI for automated billing, predictive maintenance, and fraud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881068"/>
            <a:ext cx="128682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Objectives: Streamlining Condominium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908822"/>
            <a:ext cx="455628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Comprehensive Data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510207"/>
            <a:ext cx="61270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centralizes essential condominium data (resident info, vehicles, payments, utilities, reservations), streamlining operations and eliminating disparate systems.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629882" y="3908822"/>
            <a:ext cx="413706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CRUD-Based Data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9882" y="4510207"/>
            <a:ext cx="61270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robust CRUD framework allows administrators to easily add, modify, and delete resident, vehicle, payment, and other key data.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343" y="508635"/>
            <a:ext cx="9572149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Condominium Management System Development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3" y="1392436"/>
            <a:ext cx="3125867" cy="19319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3094" y="3555563"/>
            <a:ext cx="253424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 Requirements Definition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7343" y="3923348"/>
            <a:ext cx="312586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Gathering condominium needs.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625" y="1392436"/>
            <a:ext cx="3125867" cy="19319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85811" y="3555563"/>
            <a:ext cx="205537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 Analysis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050625" y="3923348"/>
            <a:ext cx="3125867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Identification of key classes and relationships.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908" y="1392436"/>
            <a:ext cx="3125867" cy="19319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89094" y="3555563"/>
            <a:ext cx="205537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3. Design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453908" y="3923348"/>
            <a:ext cx="312586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Creation of a complete UML diagram.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190" y="1392436"/>
            <a:ext cx="3125867" cy="19319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392376" y="3555563"/>
            <a:ext cx="205537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4. Implementation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0857190" y="3923348"/>
            <a:ext cx="312586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 development of the system.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625" y="5070277"/>
            <a:ext cx="3125867" cy="19319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585811" y="7233404"/>
            <a:ext cx="205537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5. Testing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4050625" y="7601188"/>
            <a:ext cx="312586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Unit and integration testing.</a:t>
            </a:r>
            <a:endParaRPr lang="en-US" sz="14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3908" y="5070277"/>
            <a:ext cx="3125867" cy="19319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989094" y="7233404"/>
            <a:ext cx="205537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6. Maintenance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7453908" y="7601188"/>
            <a:ext cx="3125867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updates and improvements.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8779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Condominium Management Platform: Requirements Overview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253145"/>
            <a:ext cx="4136231" cy="3588544"/>
          </a:xfrm>
          <a:prstGeom prst="roundRect">
            <a:avLst>
              <a:gd name="adj" fmla="val 1032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1141333" y="35304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Goal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4021455"/>
            <a:ext cx="358163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provide a comprehensive platform for managing condominiums, offering convenient and efficient tools for both residents and administrators.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253145"/>
            <a:ext cx="4136231" cy="3588544"/>
          </a:xfrm>
          <a:prstGeom prst="roundRect">
            <a:avLst>
              <a:gd name="adj" fmla="val 1032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Text 5"/>
          <p:cNvSpPr/>
          <p:nvPr/>
        </p:nvSpPr>
        <p:spPr>
          <a:xfrm>
            <a:off x="5524381" y="35304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Resident Features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24381" y="4021455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Bill payments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524381" y="4502825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Common area reservations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524381" y="4984194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management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524381" y="5465564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 information access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253145"/>
            <a:ext cx="4136231" cy="3588544"/>
          </a:xfrm>
          <a:prstGeom prst="roundRect">
            <a:avLst>
              <a:gd name="adj" fmla="val 1032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3" name="Text 11"/>
          <p:cNvSpPr/>
          <p:nvPr/>
        </p:nvSpPr>
        <p:spPr>
          <a:xfrm>
            <a:off x="9907429" y="3530441"/>
            <a:ext cx="29979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Administrator Features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907429" y="4021455"/>
            <a:ext cx="358163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Resident, vehicle, reservation, and payment management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907429" y="5292923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control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907429" y="5774293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Payment and bill status monitoring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76828-287F-2423-9F41-03900F72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 anchor="ctr">
            <a:normAutofit/>
          </a:bodyPr>
          <a:lstStyle/>
          <a:p>
            <a:r>
              <a:rPr lang="pt-BR" b="1"/>
              <a:t>UML System </a:t>
            </a:r>
            <a:r>
              <a:rPr lang="pt-BR" b="1" err="1"/>
              <a:t>Diagram</a:t>
            </a:r>
            <a:r>
              <a:rPr lang="pt-BR" b="1"/>
              <a:t> </a:t>
            </a:r>
            <a:br>
              <a:rPr lang="pt-BR" b="1"/>
            </a:br>
            <a:r>
              <a:rPr lang="pt-BR" b="1"/>
              <a:t>UML </a:t>
            </a:r>
            <a:r>
              <a:rPr lang="pt-BR" b="1" err="1"/>
              <a:t>Diagram</a:t>
            </a:r>
            <a:r>
              <a:rPr lang="pt-BR" b="1"/>
              <a:t> </a:t>
            </a:r>
            <a:r>
              <a:rPr lang="pt-BR" b="1" err="1"/>
              <a:t>Explanation</a:t>
            </a:r>
            <a:r>
              <a:rPr lang="pt-BR" b="1"/>
              <a:t>:</a:t>
            </a:r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DC34F66D-854A-2FAB-94ED-317BA3F03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355" r="1" b="1"/>
          <a:stretch/>
        </p:blipFill>
        <p:spPr>
          <a:xfrm>
            <a:off x="1005840" y="2190750"/>
            <a:ext cx="12618720" cy="5221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2232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513" y="1667113"/>
            <a:ext cx="4895374" cy="489537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7484" y="850106"/>
            <a:ext cx="7489031" cy="1313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Architecture: A Modular Design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827484" y="2518172"/>
            <a:ext cx="3626406" cy="2879884"/>
          </a:xfrm>
          <a:prstGeom prst="roundRect">
            <a:avLst>
              <a:gd name="adj" fmla="val 1231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6" name="Text 2"/>
          <p:cNvSpPr/>
          <p:nvPr/>
        </p:nvSpPr>
        <p:spPr>
          <a:xfrm>
            <a:off x="1086683" y="2777371"/>
            <a:ext cx="262711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086683" y="3247549"/>
            <a:ext cx="3108008" cy="1891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Model package contains core entity classes (Resident, Vehicle, Payment, etc.), defining data structure and behavior.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0229" y="2518172"/>
            <a:ext cx="3626406" cy="2879884"/>
          </a:xfrm>
          <a:prstGeom prst="roundRect">
            <a:avLst>
              <a:gd name="adj" fmla="val 1231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9" name="Text 5"/>
          <p:cNvSpPr/>
          <p:nvPr/>
        </p:nvSpPr>
        <p:spPr>
          <a:xfrm>
            <a:off x="4949428" y="2777371"/>
            <a:ext cx="262711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View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4949428" y="3247549"/>
            <a:ext cx="3108008" cy="1891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View package's Menu class provides the user interface for system interaction and data management.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27484" y="5634395"/>
            <a:ext cx="7489031" cy="1745099"/>
          </a:xfrm>
          <a:prstGeom prst="roundRect">
            <a:avLst>
              <a:gd name="adj" fmla="val 2032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2" name="Text 8"/>
          <p:cNvSpPr/>
          <p:nvPr/>
        </p:nvSpPr>
        <p:spPr>
          <a:xfrm>
            <a:off x="1086683" y="5893594"/>
            <a:ext cx="262711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Utils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1086683" y="6363772"/>
            <a:ext cx="6970633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Utils package's FileManager handles efficient JSON data persistence and retrieval.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73906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Classes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1850708"/>
            <a:ext cx="6308288" cy="2676644"/>
          </a:xfrm>
          <a:prstGeom prst="roundRect">
            <a:avLst>
              <a:gd name="adj" fmla="val 1410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1163241" y="213288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Resident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63241" y="2633543"/>
            <a:ext cx="57439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Represents residents with attributes like ID, name, and phone number. Manages resident details, including vehicle registration and billing information.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441049" y="1850708"/>
            <a:ext cx="6308288" cy="2676644"/>
          </a:xfrm>
          <a:prstGeom prst="roundRect">
            <a:avLst>
              <a:gd name="adj" fmla="val 1410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Text 5"/>
          <p:cNvSpPr/>
          <p:nvPr/>
        </p:nvSpPr>
        <p:spPr>
          <a:xfrm>
            <a:off x="7723227" y="213288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Vehicle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723227" y="2633543"/>
            <a:ext cx="57439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Represents residents' vehicles with attributes like ID, make, model, and plate number. Facilitates associating vehicles with residents and managing parking assignments.</a:t>
            </a:r>
            <a:endParaRPr lang="en-US" sz="1950" dirty="0"/>
          </a:p>
        </p:txBody>
      </p:sp>
      <p:sp>
        <p:nvSpPr>
          <p:cNvPr id="9" name="Shape 7"/>
          <p:cNvSpPr/>
          <p:nvPr/>
        </p:nvSpPr>
        <p:spPr>
          <a:xfrm>
            <a:off x="881063" y="4779050"/>
            <a:ext cx="6308288" cy="2676644"/>
          </a:xfrm>
          <a:prstGeom prst="roundRect">
            <a:avLst>
              <a:gd name="adj" fmla="val 14109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0" name="Text 8"/>
          <p:cNvSpPr/>
          <p:nvPr/>
        </p:nvSpPr>
        <p:spPr>
          <a:xfrm>
            <a:off x="1163241" y="506122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Payment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63241" y="5561886"/>
            <a:ext cx="57439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payments made by residents, including payment ID, amount, date, and method. Tracks payment history and invoice reconciliation.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7441049" y="4779050"/>
            <a:ext cx="6308288" cy="2676644"/>
          </a:xfrm>
          <a:prstGeom prst="roundRect">
            <a:avLst>
              <a:gd name="adj" fmla="val 14109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3" name="Text 11"/>
          <p:cNvSpPr/>
          <p:nvPr/>
        </p:nvSpPr>
        <p:spPr>
          <a:xfrm>
            <a:off x="7723227" y="506122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Utility Bill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23227" y="5561886"/>
            <a:ext cx="57439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Represents service invoices issued to residents, including invoice ID, resident, amount, due date, and payment status. Enables efficient invoice generation and tracking.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10922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Classes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1913692"/>
            <a:ext cx="6308288" cy="2676644"/>
          </a:xfrm>
          <a:prstGeom prst="roundRect">
            <a:avLst>
              <a:gd name="adj" fmla="val 1410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1163241" y="219587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63241" y="2696527"/>
            <a:ext cx="57439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the access of residents and vehicles to the condominium. Attributes: accessControlId, residentId, vehicleId, accessTime. Methods: Grant, register, and revoke access to condominium areas.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441049" y="1913692"/>
            <a:ext cx="6308288" cy="2676644"/>
          </a:xfrm>
          <a:prstGeom prst="roundRect">
            <a:avLst>
              <a:gd name="adj" fmla="val 1410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Text 5"/>
          <p:cNvSpPr/>
          <p:nvPr/>
        </p:nvSpPr>
        <p:spPr>
          <a:xfrm>
            <a:off x="7723227" y="219587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Parking Lot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723227" y="2696527"/>
            <a:ext cx="57439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the parking spaces of the condominium. Attributes: spaceNumber, isOccupied, vehicle, tenant. Methods: Assign or release parking spaces.</a:t>
            </a:r>
            <a:endParaRPr lang="en-US" sz="1950" dirty="0"/>
          </a:p>
        </p:txBody>
      </p:sp>
      <p:sp>
        <p:nvSpPr>
          <p:cNvPr id="9" name="Shape 7"/>
          <p:cNvSpPr/>
          <p:nvPr/>
        </p:nvSpPr>
        <p:spPr>
          <a:xfrm>
            <a:off x="881063" y="4842034"/>
            <a:ext cx="6308288" cy="2676644"/>
          </a:xfrm>
          <a:prstGeom prst="roundRect">
            <a:avLst>
              <a:gd name="adj" fmla="val 14109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0" name="Text 8"/>
          <p:cNvSpPr/>
          <p:nvPr/>
        </p:nvSpPr>
        <p:spPr>
          <a:xfrm>
            <a:off x="1163241" y="512421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Area Reservation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63241" y="5624870"/>
            <a:ext cx="57439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reservations of common areas. Attributes: reservationId, resident, area, reservationDate, reservationTime. Methods: Make and manage reservations.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7441049" y="4842034"/>
            <a:ext cx="6308288" cy="2676644"/>
          </a:xfrm>
          <a:prstGeom prst="roundRect">
            <a:avLst>
              <a:gd name="adj" fmla="val 14109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3" name="Text 11"/>
          <p:cNvSpPr/>
          <p:nvPr/>
        </p:nvSpPr>
        <p:spPr>
          <a:xfrm>
            <a:off x="7723227" y="512421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House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23227" y="5624870"/>
            <a:ext cx="57439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Represents the houses in the condominium. Attributes: houseNumber, owner, rooms, bathrooms, price. Methods: Manage house information.</a:t>
            </a:r>
            <a:endParaRPr lang="en-US" sz="1950"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219</TotalTime>
  <Words>1264</Words>
  <Application>Microsoft Office PowerPoint</Application>
  <PresentationFormat>Personalizado</PresentationFormat>
  <Paragraphs>191</Paragraphs>
  <Slides>20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33" baseType="lpstr">
      <vt:lpstr>Prata</vt:lpstr>
      <vt:lpstr>Century Gothic</vt:lpstr>
      <vt:lpstr>Arial</vt:lpstr>
      <vt:lpstr>Calibri</vt:lpstr>
      <vt:lpstr>Aptos</vt:lpstr>
      <vt:lpstr>Poppins Bold</vt:lpstr>
      <vt:lpstr>Barlow</vt:lpstr>
      <vt:lpstr>Barlow Medium</vt:lpstr>
      <vt:lpstr>Times New Roman</vt:lpstr>
      <vt:lpstr>Calibri Light</vt:lpstr>
      <vt:lpstr>Spline Sans Bold</vt:lpstr>
      <vt:lpstr>Office 2013 - Tema de 2022</vt:lpstr>
      <vt:lpstr>Malla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UML System Diagram  UML Diagram Explanation: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Klever Jami</cp:lastModifiedBy>
  <cp:revision>3</cp:revision>
  <dcterms:created xsi:type="dcterms:W3CDTF">2024-12-09T03:56:15Z</dcterms:created>
  <dcterms:modified xsi:type="dcterms:W3CDTF">2024-12-09T15:06:56Z</dcterms:modified>
</cp:coreProperties>
</file>